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602" r:id="rId4"/>
    <p:sldId id="617" r:id="rId5"/>
    <p:sldId id="600" r:id="rId6"/>
    <p:sldId id="601" r:id="rId7"/>
    <p:sldId id="603" r:id="rId8"/>
    <p:sldId id="572" r:id="rId9"/>
    <p:sldId id="594" r:id="rId10"/>
    <p:sldId id="593" r:id="rId11"/>
    <p:sldId id="595" r:id="rId12"/>
    <p:sldId id="596" r:id="rId13"/>
    <p:sldId id="597" r:id="rId14"/>
    <p:sldId id="598" r:id="rId15"/>
    <p:sldId id="568" r:id="rId16"/>
    <p:sldId id="604" r:id="rId17"/>
    <p:sldId id="610" r:id="rId18"/>
    <p:sldId id="611" r:id="rId19"/>
    <p:sldId id="612" r:id="rId20"/>
    <p:sldId id="614" r:id="rId21"/>
    <p:sldId id="613" r:id="rId22"/>
    <p:sldId id="615" r:id="rId23"/>
    <p:sldId id="616" r:id="rId24"/>
    <p:sldId id="618" r:id="rId25"/>
    <p:sldId id="619" r:id="rId26"/>
    <p:sldId id="574" r:id="rId27"/>
    <p:sldId id="569" r:id="rId28"/>
    <p:sldId id="605" r:id="rId29"/>
    <p:sldId id="606" r:id="rId30"/>
    <p:sldId id="607" r:id="rId31"/>
    <p:sldId id="608" r:id="rId32"/>
    <p:sldId id="609" r:id="rId33"/>
    <p:sldId id="586" r:id="rId34"/>
    <p:sldId id="620" r:id="rId35"/>
    <p:sldId id="621" r:id="rId36"/>
    <p:sldId id="622" r:id="rId37"/>
    <p:sldId id="51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01" autoAdjust="0"/>
    <p:restoredTop sz="93139" autoAdjust="0"/>
  </p:normalViewPr>
  <p:slideViewPr>
    <p:cSldViewPr snapToGrid="0" snapToObjects="1">
      <p:cViewPr varScale="1">
        <p:scale>
          <a:sx n="106" d="100"/>
          <a:sy n="106" d="100"/>
        </p:scale>
        <p:origin x="536" y="17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2020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r>
              <a:rPr lang="en-US" sz="2800" dirty="0"/>
              <a:t>March 31st, 2020 PI Meeting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717822" y="1818909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455315" y="2785968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031733" y="3781050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701742" y="1693861"/>
            <a:ext cx="1030147" cy="1037763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6437454" y="2839051"/>
            <a:ext cx="762000" cy="853274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3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Event I  R (.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7216815" y="2998439"/>
            <a:ext cx="76200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27D4B-D4EA-E648-B762-B03C7199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77" y="3385769"/>
            <a:ext cx="198223" cy="2086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944491-F169-5A46-818A-9F0E8D5DE502}"/>
              </a:ext>
            </a:extLst>
          </p:cNvPr>
          <p:cNvSpPr/>
          <p:nvPr/>
        </p:nvSpPr>
        <p:spPr>
          <a:xfrm>
            <a:off x="7010400" y="3995791"/>
            <a:ext cx="47842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ACDA-3822-BE47-804B-19A27739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as a “Model Factory”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CDD1-933D-BF42-BF6F-B5AF4892C6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models and input/output abstractions rapidly in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Export and container-</a:t>
            </a:r>
            <a:r>
              <a:rPr lang="en-US" dirty="0" err="1"/>
              <a:t>ize</a:t>
            </a:r>
            <a:r>
              <a:rPr lang="en-US" dirty="0"/>
              <a:t> in a model ecosystem for rapid COVID modeling.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import data as first class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66116-D8B0-4945-981B-DF09023E138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19" y="2675731"/>
            <a:ext cx="35052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6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2893-BD7F-9B42-8490-298C6045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 First Class Models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923FBF2-BB54-104F-AB44-E32DF2FD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84" y="1732543"/>
            <a:ext cx="6151031" cy="434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648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66E3-B17B-EA4B-8BC4-BB6F60C0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Data as a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11BA6-7C89-5744-AAFB-6AF176B227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Composition!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Model Algebra Allows the use of composition to form “new” models from atomic components.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96BAF-F1A6-9A46-A08E-4F2EB478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69" y="5124119"/>
            <a:ext cx="1176296" cy="1109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5C336-FCF4-1A43-BE62-76573B20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69" y="2889222"/>
            <a:ext cx="1176296" cy="1953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A3107-1DD5-4F44-9CA7-E4FAF7F5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40" y="1526491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66E3-B17B-EA4B-8BC4-BB6F60C0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Data as a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11BA6-7C89-5744-AAFB-6AF176B227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Composition!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Model Algebra Allows the use of composition to form “new” models from atomic components.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6CC79-9B64-C24F-BEB4-8C8F0529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60" y="3914016"/>
            <a:ext cx="1967828" cy="254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2D272-FC5E-4A44-A881-B4D7A676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88" y="3914016"/>
            <a:ext cx="3258582" cy="254997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7FDEE7-24C0-044C-9BE7-9BCFB7C408F2}"/>
              </a:ext>
            </a:extLst>
          </p:cNvPr>
          <p:cNvSpPr txBox="1">
            <a:spLocks/>
          </p:cNvSpPr>
          <p:nvPr/>
        </p:nvSpPr>
        <p:spPr>
          <a:xfrm>
            <a:off x="4692842" y="1690174"/>
            <a:ext cx="3879885" cy="444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algebra ensures that composing models results in a new model.</a:t>
            </a:r>
          </a:p>
        </p:txBody>
      </p:sp>
    </p:spTree>
    <p:extLst>
      <p:ext uri="{BB962C8B-B14F-4D97-AF65-F5344CB8AC3E}">
        <p14:creationId xmlns:p14="http://schemas.microsoft.com/office/powerpoint/2010/main" val="42989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29199-55CE-C147-A085-DE2E4BA3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Crisis Response: The Ideal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767630-B3D7-6245-B5B9-DFD9FC16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Domain experts capable of </a:t>
            </a:r>
            <a:r>
              <a:rPr lang="en-US" dirty="0">
                <a:solidFill>
                  <a:srgbClr val="3777BC"/>
                </a:solidFill>
              </a:rPr>
              <a:t>agile</a:t>
            </a:r>
            <a:r>
              <a:rPr lang="en-US" dirty="0"/>
              <a:t>, </a:t>
            </a:r>
            <a:r>
              <a:rPr lang="en-US" dirty="0">
                <a:solidFill>
                  <a:srgbClr val="3777BC"/>
                </a:solidFill>
              </a:rPr>
              <a:t>performable</a:t>
            </a:r>
            <a:r>
              <a:rPr lang="en-US" dirty="0"/>
              <a:t>, and </a:t>
            </a:r>
            <a:r>
              <a:rPr lang="en-US" dirty="0">
                <a:solidFill>
                  <a:srgbClr val="3777BC"/>
                </a:solidFill>
              </a:rPr>
              <a:t>high confidence</a:t>
            </a:r>
            <a:r>
              <a:rPr lang="en-US" dirty="0"/>
              <a:t> modeling in response to crisis.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models to make decisions on actions, policy, with continuous improvement and feedback to improve outcomes.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581B0-994B-3441-BF93-10524B13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3503531"/>
            <a:ext cx="3810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E6A0B-6D8E-7249-96DA-BC5789BC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" y="3388490"/>
            <a:ext cx="5096009" cy="3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8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E905-CBA6-3C41-9820-62011393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First Class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0DB1-1B57-6649-82F6-D101B0460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013603" cy="444030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– “Uninteresting models”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But very important for alignment with real world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”Transforms”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Take inputs of one type and produce outputs of another, more compatible type.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Data normalizations, unit transformations, aggregations, </a:t>
            </a:r>
            <a:r>
              <a:rPr lang="en-US" dirty="0" err="1"/>
              <a:t>disaggregations</a:t>
            </a:r>
            <a:r>
              <a:rPr lang="en-US" dirty="0"/>
              <a:t>,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EBE981-B4B3-4C45-BD83-234C39F4A3E6}"/>
              </a:ext>
            </a:extLst>
          </p:cNvPr>
          <p:cNvGrpSpPr/>
          <p:nvPr/>
        </p:nvGrpSpPr>
        <p:grpSpPr>
          <a:xfrm>
            <a:off x="3658936" y="2438481"/>
            <a:ext cx="5325596" cy="2725657"/>
            <a:chOff x="3658936" y="2438481"/>
            <a:chExt cx="5325596" cy="272565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ED8FD8-03AA-9B4A-8733-F3AB490DED53}"/>
                </a:ext>
              </a:extLst>
            </p:cNvPr>
            <p:cNvSpPr/>
            <p:nvPr/>
          </p:nvSpPr>
          <p:spPr>
            <a:xfrm>
              <a:off x="3658936" y="3495593"/>
              <a:ext cx="546100" cy="546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9CADD60-9108-D046-BCF8-6DE72B93AF45}"/>
                </a:ext>
              </a:extLst>
            </p:cNvPr>
            <p:cNvSpPr/>
            <p:nvPr/>
          </p:nvSpPr>
          <p:spPr>
            <a:xfrm>
              <a:off x="6885743" y="3501984"/>
              <a:ext cx="546100" cy="546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F1F67F-5177-B946-8E9F-B43B3CF6A03E}"/>
                </a:ext>
              </a:extLst>
            </p:cNvPr>
            <p:cNvSpPr/>
            <p:nvPr/>
          </p:nvSpPr>
          <p:spPr>
            <a:xfrm>
              <a:off x="8438432" y="3492012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alpha val="28000"/>
                    <a:lumMod val="77000"/>
                    <a:lumOff val="23000"/>
                  </a:schemeClr>
                </a:gs>
                <a:gs pos="48000">
                  <a:schemeClr val="accent5">
                    <a:lumMod val="97000"/>
                    <a:lumOff val="3000"/>
                    <a:alpha val="26000"/>
                  </a:schemeClr>
                </a:gs>
                <a:gs pos="100000">
                  <a:schemeClr val="accent5">
                    <a:lumMod val="60000"/>
                    <a:lumOff val="40000"/>
                    <a:alpha val="1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??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7D8B81E-04F1-404F-AEDE-516CCE8B61AA}"/>
                </a:ext>
              </a:extLst>
            </p:cNvPr>
            <p:cNvSpPr/>
            <p:nvPr/>
          </p:nvSpPr>
          <p:spPr>
            <a:xfrm>
              <a:off x="5263705" y="2438481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CD0C2B2-C061-FA48-867F-22B0152E8DAD}"/>
                </a:ext>
              </a:extLst>
            </p:cNvPr>
            <p:cNvSpPr/>
            <p:nvPr/>
          </p:nvSpPr>
          <p:spPr>
            <a:xfrm>
              <a:off x="5263705" y="4618038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58D6EE-3BE2-FA40-A460-ADCE813831AB}"/>
                </a:ext>
              </a:extLst>
            </p:cNvPr>
            <p:cNvSpPr/>
            <p:nvPr/>
          </p:nvSpPr>
          <p:spPr>
            <a:xfrm>
              <a:off x="4522536" y="298458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C5C2E8-DDC7-C94C-B32C-D9228EE1522A}"/>
                </a:ext>
              </a:extLst>
            </p:cNvPr>
            <p:cNvSpPr/>
            <p:nvPr/>
          </p:nvSpPr>
          <p:spPr>
            <a:xfrm>
              <a:off x="6144574" y="298458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F68761-EC5B-534C-A33E-D047C0DACCD7}"/>
                </a:ext>
              </a:extLst>
            </p:cNvPr>
            <p:cNvSpPr/>
            <p:nvPr/>
          </p:nvSpPr>
          <p:spPr>
            <a:xfrm>
              <a:off x="4522536" y="4092616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AD340-A2FE-0845-A374-278F07D9B829}"/>
                </a:ext>
              </a:extLst>
            </p:cNvPr>
            <p:cNvSpPr/>
            <p:nvPr/>
          </p:nvSpPr>
          <p:spPr>
            <a:xfrm>
              <a:off x="6144574" y="4092616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55D3EB-4965-2C42-910F-50BF8AED9E20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3931986" y="3187781"/>
              <a:ext cx="590550" cy="3078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2090FEF-3500-9140-AC16-A28996CE4A43}"/>
                </a:ext>
              </a:extLst>
            </p:cNvPr>
            <p:cNvCxnSpPr>
              <a:cxnSpLocks/>
              <a:stCxn id="6" idx="2"/>
              <a:endCxn id="13" idx="2"/>
            </p:cNvCxnSpPr>
            <p:nvPr/>
          </p:nvCxnSpPr>
          <p:spPr>
            <a:xfrm>
              <a:off x="3931986" y="4041693"/>
              <a:ext cx="590550" cy="2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00081E-0C9B-8345-BDC6-78958D3F0B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4990" y="3331465"/>
              <a:ext cx="377016" cy="164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28CD24-73D0-9C4D-B2E1-4785DB54B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990" y="4041693"/>
              <a:ext cx="377016" cy="164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75FD29-2ABB-4545-BAFA-D6D63222FDE2}"/>
                </a:ext>
              </a:extLst>
            </p:cNvPr>
            <p:cNvCxnSpPr>
              <a:cxnSpLocks/>
              <a:stCxn id="9" idx="1"/>
              <a:endCxn id="11" idx="7"/>
            </p:cNvCxnSpPr>
            <p:nvPr/>
          </p:nvCxnSpPr>
          <p:spPr>
            <a:xfrm flipH="1">
              <a:off x="4869420" y="2711531"/>
              <a:ext cx="394285" cy="33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737292-9BDC-9546-9788-2088822E594D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5809805" y="2711531"/>
              <a:ext cx="394285" cy="33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DEC6EE-5544-D44B-9E9B-0CCC3672C726}"/>
                </a:ext>
              </a:extLst>
            </p:cNvPr>
            <p:cNvCxnSpPr>
              <a:endCxn id="14" idx="3"/>
            </p:cNvCxnSpPr>
            <p:nvPr/>
          </p:nvCxnSpPr>
          <p:spPr>
            <a:xfrm flipV="1">
              <a:off x="5809805" y="4439500"/>
              <a:ext cx="394285" cy="43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7260DC-7970-5044-A158-9EA31FFBB95B}"/>
                </a:ext>
              </a:extLst>
            </p:cNvPr>
            <p:cNvCxnSpPr>
              <a:stCxn id="10" idx="1"/>
              <a:endCxn id="13" idx="5"/>
            </p:cNvCxnSpPr>
            <p:nvPr/>
          </p:nvCxnSpPr>
          <p:spPr>
            <a:xfrm flipH="1" flipV="1">
              <a:off x="4869420" y="4439500"/>
              <a:ext cx="394285" cy="451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327DA5-5881-3947-A756-6CD0773CC7F2}"/>
                </a:ext>
              </a:extLst>
            </p:cNvPr>
            <p:cNvSpPr/>
            <p:nvPr/>
          </p:nvSpPr>
          <p:spPr>
            <a:xfrm>
              <a:off x="6947652" y="245672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C243F86-7211-7640-AB53-AAADAC149F6E}"/>
                </a:ext>
              </a:extLst>
            </p:cNvPr>
            <p:cNvCxnSpPr>
              <a:stCxn id="9" idx="3"/>
              <a:endCxn id="23" idx="2"/>
            </p:cNvCxnSpPr>
            <p:nvPr/>
          </p:nvCxnSpPr>
          <p:spPr>
            <a:xfrm flipV="1">
              <a:off x="5809805" y="2659921"/>
              <a:ext cx="1137847" cy="5161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98C2D6-C915-D749-A04F-96D11A9051A8}"/>
                </a:ext>
              </a:extLst>
            </p:cNvPr>
            <p:cNvCxnSpPr>
              <a:stCxn id="8" idx="1"/>
              <a:endCxn id="23" idx="6"/>
            </p:cNvCxnSpPr>
            <p:nvPr/>
          </p:nvCxnSpPr>
          <p:spPr>
            <a:xfrm flipH="1" flipV="1">
              <a:off x="7354052" y="2659921"/>
              <a:ext cx="1084380" cy="11051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C9529B-08A2-A941-A4D7-67ED110D2181}"/>
                </a:ext>
              </a:extLst>
            </p:cNvPr>
            <p:cNvSpPr/>
            <p:nvPr/>
          </p:nvSpPr>
          <p:spPr>
            <a:xfrm>
              <a:off x="6955593" y="469647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537CF07-C535-BF4E-A752-7EF916C5E8E8}"/>
                </a:ext>
              </a:extLst>
            </p:cNvPr>
            <p:cNvCxnSpPr>
              <a:stCxn id="10" idx="3"/>
              <a:endCxn id="26" idx="2"/>
            </p:cNvCxnSpPr>
            <p:nvPr/>
          </p:nvCxnSpPr>
          <p:spPr>
            <a:xfrm>
              <a:off x="5809805" y="4891088"/>
              <a:ext cx="1145788" cy="858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54452-0FBC-AE42-8BC0-303C7B3D2FC0}"/>
                </a:ext>
              </a:extLst>
            </p:cNvPr>
            <p:cNvCxnSpPr>
              <a:stCxn id="8" idx="1"/>
              <a:endCxn id="26" idx="6"/>
            </p:cNvCxnSpPr>
            <p:nvPr/>
          </p:nvCxnSpPr>
          <p:spPr>
            <a:xfrm flipH="1">
              <a:off x="7361993" y="3765062"/>
              <a:ext cx="1076439" cy="113460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47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8F01-2660-1F45-AAE3-792C5699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Transforms for Agile Response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3A64F-0547-9B41-8CA3-5B5A2DD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364" y="1693863"/>
            <a:ext cx="6969971" cy="4429125"/>
          </a:xfrm>
        </p:spPr>
      </p:pic>
    </p:spTree>
    <p:extLst>
      <p:ext uri="{BB962C8B-B14F-4D97-AF65-F5344CB8AC3E}">
        <p14:creationId xmlns:p14="http://schemas.microsoft.com/office/powerpoint/2010/main" val="155872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960CC-C5B2-4E44-A943-F4842063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Transforms for Agile Response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51A16-AA3A-5040-84EA-206F68F5E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Adapting data sources with transforms to keep models from breaking.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Modeling as a Service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MaaS</a:t>
            </a:r>
            <a:r>
              <a:rPr lang="en-US" dirty="0"/>
              <a:t> (WM) – building model pipelines.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as a model factory can help build these pipelines.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Rapidly debug pipeline failures.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Generate pipeline “patches” in response to changes when modeling during a crisis.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DC500F-013A-6840-9A2C-C0D33CA46A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8" y="1969645"/>
            <a:ext cx="3878262" cy="3888673"/>
          </a:xfrm>
        </p:spPr>
      </p:pic>
    </p:spTree>
    <p:extLst>
      <p:ext uri="{BB962C8B-B14F-4D97-AF65-F5344CB8AC3E}">
        <p14:creationId xmlns:p14="http://schemas.microsoft.com/office/powerpoint/2010/main" val="242394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E2F4-7F7F-ED43-B3F2-22DE5BCB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AA35-8390-5C4C-B1C4-E2F5F9C84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8" y="1693862"/>
            <a:ext cx="3058916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data as an empirical model to fill in gaps in understanding for interventions and model development.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027D4B-2E57-164A-93D5-26EFD73681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23006" y="2529089"/>
            <a:ext cx="5520994" cy="276985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5B071F-482C-A741-920D-7DA0D835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81" y="3549315"/>
            <a:ext cx="2473235" cy="28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0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4F1-2F34-1B42-A0FD-CB585478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Analysis to Understand Model Impact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A5EBB3-1E80-464D-AB2F-8C7372E97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36" y="1886048"/>
            <a:ext cx="8994727" cy="4562877"/>
          </a:xfrm>
        </p:spPr>
      </p:pic>
    </p:spTree>
    <p:extLst>
      <p:ext uri="{BB962C8B-B14F-4D97-AF65-F5344CB8AC3E}">
        <p14:creationId xmlns:p14="http://schemas.microsoft.com/office/powerpoint/2010/main" val="1814234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AMIDOL for the broader ecosystem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754F-5E74-C24B-AC6A-115FC111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EE54-FC51-174A-9B13-7C0CBC4EF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157991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OpenAPI</a:t>
            </a:r>
            <a:r>
              <a:rPr lang="en-US" dirty="0"/>
              <a:t> Specification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Discoverable endpoints in a human and machine friendly format.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Thoroughly documented endpoint shape (JSON schema, Swagger UI).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B3EB51-AFBE-8944-8854-8832DF50C2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24328" y="1654340"/>
            <a:ext cx="5600550" cy="3549319"/>
          </a:xfrm>
        </p:spPr>
      </p:pic>
    </p:spTree>
    <p:extLst>
      <p:ext uri="{BB962C8B-B14F-4D97-AF65-F5344CB8AC3E}">
        <p14:creationId xmlns:p14="http://schemas.microsoft.com/office/powerpoint/2010/main" val="16970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754F-5E74-C24B-AC6A-115FC111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EE54-FC51-174A-9B13-7C0CBC4EF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157991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Get/modify models built with AMIDOL in its IR representation.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Universal model representation.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B3EB51-AFBE-8944-8854-8832DF50C2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3884766" y="1654340"/>
            <a:ext cx="5079674" cy="3549319"/>
          </a:xfrm>
        </p:spPr>
      </p:pic>
    </p:spTree>
    <p:extLst>
      <p:ext uri="{BB962C8B-B14F-4D97-AF65-F5344CB8AC3E}">
        <p14:creationId xmlns:p14="http://schemas.microsoft.com/office/powerpoint/2010/main" val="291031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4E71-9277-874F-A77F-196DF09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Crisis Response: The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2E22-F65F-404C-B680-DC709F8C1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804874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We’re witnessing the failure of modeling and crisis response.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i="1" dirty="0"/>
              <a:t>Lack of agility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i="1" dirty="0"/>
              <a:t>Lack of compatibility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i="1" dirty="0"/>
              <a:t>Broken resources and end points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i="1" dirty="0"/>
              <a:t>Low confidence in modeling and results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CA3228D-26D5-9545-9091-63800FA6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66662"/>
            <a:ext cx="4625847" cy="38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7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754F-5E74-C24B-AC6A-115FC111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EE54-FC51-174A-9B13-7C0CBC4EF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157991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OpenAPI</a:t>
            </a:r>
            <a:r>
              <a:rPr lang="en-US" dirty="0"/>
              <a:t> also documents the AMIDOL IR, exposing the internals for expert users and to build confidence.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B3EB51-AFBE-8944-8854-8832DF50C2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3884766" y="1819391"/>
            <a:ext cx="5079674" cy="3219217"/>
          </a:xfrm>
        </p:spPr>
      </p:pic>
    </p:spTree>
    <p:extLst>
      <p:ext uri="{BB962C8B-B14F-4D97-AF65-F5344CB8AC3E}">
        <p14:creationId xmlns:p14="http://schemas.microsoft.com/office/powerpoint/2010/main" val="290765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754F-5E74-C24B-AC6A-115FC111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EE54-FC51-174A-9B13-7C0CBC4EF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157991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AMIDOL’s code synthesis engine, and execution engine can be called remotely with custom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drive analytics, web pages, and other pages, analytics, and communications.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B3EB51-AFBE-8944-8854-8832DF50C2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214801" y="1819391"/>
            <a:ext cx="4419603" cy="3219217"/>
          </a:xfrm>
        </p:spPr>
      </p:pic>
    </p:spTree>
    <p:extLst>
      <p:ext uri="{BB962C8B-B14F-4D97-AF65-F5344CB8AC3E}">
        <p14:creationId xmlns:p14="http://schemas.microsoft.com/office/powerpoint/2010/main" val="112963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754F-5E74-C24B-AC6A-115FC111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EE54-FC51-174A-9B13-7C0CBC4EF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157991" cy="4440309"/>
          </a:xfrm>
        </p:spPr>
        <p:txBody>
          <a:bodyPr/>
          <a:lstStyle/>
          <a:p>
            <a:r>
              <a:rPr lang="en-US" dirty="0"/>
              <a:t>Results of execution are exported by </a:t>
            </a:r>
            <a:r>
              <a:rPr lang="en-US" dirty="0" err="1"/>
              <a:t>AaaS</a:t>
            </a:r>
            <a:r>
              <a:rPr lang="en-US" dirty="0"/>
              <a:t>, and can then be loaded by web applications, remote systems, or ingested as “Data as a first class model”.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B3EB51-AFBE-8944-8854-8832DF50C2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214801" y="1819391"/>
            <a:ext cx="4419603" cy="3219217"/>
          </a:xfrm>
        </p:spPr>
      </p:pic>
    </p:spTree>
    <p:extLst>
      <p:ext uri="{BB962C8B-B14F-4D97-AF65-F5344CB8AC3E}">
        <p14:creationId xmlns:p14="http://schemas.microsoft.com/office/powerpoint/2010/main" val="15946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Near-term and Mid-term Vision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25F79-D896-224B-A923-3D2DC4B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AMIDOL During a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B36779-C52C-3E4F-B431-37B17CC9C3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Near-term targets for AMIDOL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Rapid model validation and specialization workflows.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Data as first class models interface.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User-focused workflows for understanding data typing, and data as interfaces.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Rapid pipeline repair tools, and pipeline System Health Monitoring (SHM)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Model catalogue and model SHM.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DB59560A-2058-1347-87ED-213904E5CF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8" y="2160980"/>
            <a:ext cx="3878262" cy="3506002"/>
          </a:xfrm>
        </p:spPr>
      </p:pic>
    </p:spTree>
    <p:extLst>
      <p:ext uri="{BB962C8B-B14F-4D97-AF65-F5344CB8AC3E}">
        <p14:creationId xmlns:p14="http://schemas.microsoft.com/office/powerpoint/2010/main" val="151630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25F79-D896-224B-A923-3D2DC4B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AMIDOL During a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B36779-C52C-3E4F-B431-37B17CC9C3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Near-term targets for AMIDOL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Exposing collaborative model catalogues.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Interface with Git repos of models and data.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Intermediate representation of pipelines as composition.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DB59560A-2058-1347-87ED-213904E5CF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8" y="2160980"/>
            <a:ext cx="3878262" cy="3506002"/>
          </a:xfrm>
        </p:spPr>
      </p:pic>
    </p:spTree>
    <p:extLst>
      <p:ext uri="{BB962C8B-B14F-4D97-AF65-F5344CB8AC3E}">
        <p14:creationId xmlns:p14="http://schemas.microsoft.com/office/powerpoint/2010/main" val="2645778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25F79-D896-224B-A923-3D2DC4B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AMIDOL During a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B36779-C52C-3E4F-B431-37B17CC9C3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Mid-term targets for AMIDOL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Integrating AMIDOL to </a:t>
            </a:r>
            <a:r>
              <a:rPr lang="en-US" dirty="0" err="1"/>
              <a:t>MaaS</a:t>
            </a:r>
            <a:r>
              <a:rPr lang="en-US" dirty="0"/>
              <a:t> ecosystem as a model factory.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DataCubes</a:t>
            </a:r>
            <a:r>
              <a:rPr lang="en-US" dirty="0"/>
              <a:t> and standardized output formats.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DB59560A-2058-1347-87ED-213904E5CF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8" y="2160980"/>
            <a:ext cx="3878262" cy="3506002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747841D-433B-C642-9D6A-4BC30F2B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10" y="3651930"/>
            <a:ext cx="3158205" cy="280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66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C9D9-2240-BB45-B4A7-6D8C0054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 During Crisis?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402B-2AD8-024C-89DF-6E08EE445A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Avoid surprisal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Justify policy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05AD35-592C-E242-ACC1-80BBE3AC53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129797" y="1863402"/>
            <a:ext cx="5881855" cy="459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7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7157-98EA-9442-A51A-3D7B8D2D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36" y="1050925"/>
            <a:ext cx="8201413" cy="404893"/>
          </a:xfrm>
        </p:spPr>
        <p:txBody>
          <a:bodyPr/>
          <a:lstStyle/>
          <a:p>
            <a:r>
              <a:rPr lang="en-US" dirty="0"/>
              <a:t>AMIDOL Modeling Stack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33B9633-DA52-E243-8F88-0A8309AEF2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40107" y="1455818"/>
            <a:ext cx="6863786" cy="50773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A374E-8E8F-CB4A-93BC-409E538B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53" y="3599406"/>
            <a:ext cx="2117396" cy="7448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3EF687-8C5F-F948-99FF-27C41981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319" y="2381176"/>
            <a:ext cx="1442335" cy="74481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C08C3A-E17D-7B42-9F98-E1888F8A5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319" y="3599406"/>
            <a:ext cx="1432332" cy="744812"/>
          </a:xfr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DEE53-0FF2-114B-988E-F90F20CE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823" y="2276677"/>
            <a:ext cx="806219" cy="9423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AAA4F39-8055-4045-BBB9-10CAD7A35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924" y="4678450"/>
            <a:ext cx="744812" cy="74481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7FAD2B7-3E62-1440-B25E-63A80CC30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4573" y="5306061"/>
            <a:ext cx="772376" cy="5220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CB1628-761A-224E-B218-2306A462A0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0823" y="4658023"/>
            <a:ext cx="886206" cy="12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56AAC-B728-324C-8783-26F47A8B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Model Validation with AMIDOL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94C51-CF01-9444-92B4-088630A0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3"/>
            <a:ext cx="4418484" cy="3470276"/>
          </a:xfrm>
        </p:spPr>
        <p:txBody>
          <a:bodyPr/>
          <a:lstStyle/>
          <a:p>
            <a:r>
              <a:rPr lang="en-US" dirty="0"/>
              <a:t>Problem: </a:t>
            </a:r>
            <a:r>
              <a:rPr lang="en-US" b="0" dirty="0"/>
              <a:t>Leveraging Found Models for COVID-19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Model isn’t directly executable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Model isn’t “shovel ready” for new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Adapting the model takes an expert.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D9E4F-F9B9-944E-96C3-CED8B924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138"/>
            <a:ext cx="9144000" cy="724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B6CBB-B5B0-5B46-921F-15FC1627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1" y="1756032"/>
            <a:ext cx="4174958" cy="21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56AAC-B728-324C-8783-26F47A8B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Model Validation with AMIDOL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94C51-CF01-9444-92B4-088630A0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3"/>
            <a:ext cx="4418484" cy="3470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Solution: </a:t>
            </a:r>
            <a:r>
              <a:rPr lang="en-US" b="0" dirty="0"/>
              <a:t>AMIDOL can be used to rapidly build, validate, and export models for domain experts and policy makers.</a:t>
            </a:r>
          </a:p>
          <a:p>
            <a:endParaRPr lang="en-US" b="0" dirty="0"/>
          </a:p>
          <a:p>
            <a:r>
              <a:rPr lang="en-US" b="0" dirty="0"/>
              <a:t>High confidence models.</a:t>
            </a:r>
          </a:p>
          <a:p>
            <a:endParaRPr lang="en-US" b="0" dirty="0"/>
          </a:p>
          <a:p>
            <a:r>
              <a:rPr lang="en-US" b="0" dirty="0"/>
              <a:t>Adapted for local concerns.</a:t>
            </a:r>
          </a:p>
          <a:p>
            <a:endParaRPr lang="en-US" b="0" dirty="0"/>
          </a:p>
          <a:p>
            <a:r>
              <a:rPr lang="en-US" b="0" dirty="0"/>
              <a:t>Low effort model development, validation, and code synthesis.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D9E4F-F9B9-944E-96C3-CED8B924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138"/>
            <a:ext cx="9144000" cy="724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43FF7-3B9B-2540-BD24-DA976A0A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1" y="1756032"/>
            <a:ext cx="4174958" cy="21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7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855BD-1C63-3C4F-AC08-FBB06B03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16" y="1455816"/>
            <a:ext cx="4043748" cy="2763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681FD-22EE-5141-AA98-72DE6AD6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15" y="3914016"/>
            <a:ext cx="4043749" cy="27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17673</TotalTime>
  <Words>1225</Words>
  <Application>Microsoft Macintosh PowerPoint</Application>
  <PresentationFormat>On-screen Show (4:3)</PresentationFormat>
  <Paragraphs>173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March 31st, 2020 PI Meeting  AMIDOL</vt:lpstr>
      <vt:lpstr>Modeling and Crisis Response: The Ideal</vt:lpstr>
      <vt:lpstr>Modeling and Crisis Response: The Reality</vt:lpstr>
      <vt:lpstr>Why Model During Crisis?</vt:lpstr>
      <vt:lpstr>AMIDOL Modeling Stack</vt:lpstr>
      <vt:lpstr>Rapid Model Validation with AMIDOL</vt:lpstr>
      <vt:lpstr>Rapid Model Validation with AMIDOL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Knowledge Discovery and Curation</vt:lpstr>
      <vt:lpstr>AMIDOL as a “Model Factory”</vt:lpstr>
      <vt:lpstr>Data as First Class Models</vt:lpstr>
      <vt:lpstr>What can we do with Data as a Model?</vt:lpstr>
      <vt:lpstr>What can we do with Data as a Model?</vt:lpstr>
      <vt:lpstr>Allows Compositional Modeling</vt:lpstr>
      <vt:lpstr>Other Types of First Class Models</vt:lpstr>
      <vt:lpstr>The Importance of Transforms for Agile Response</vt:lpstr>
      <vt:lpstr>The Importance of Transforms for Agile Response</vt:lpstr>
      <vt:lpstr>Data Transforms and Models</vt:lpstr>
      <vt:lpstr>Improved Analysis to Understand Model Impact</vt:lpstr>
      <vt:lpstr>Leveraging AMIDOL for the broader ecosystem</vt:lpstr>
      <vt:lpstr>Constructing, Transforming, and Sharing Models</vt:lpstr>
      <vt:lpstr>AMIDOL as a Service</vt:lpstr>
      <vt:lpstr>AMIDOL as a Service</vt:lpstr>
      <vt:lpstr>AMIDOL as a Service</vt:lpstr>
      <vt:lpstr>AMIDOL as a Service</vt:lpstr>
      <vt:lpstr>AMIDOL as a Service</vt:lpstr>
      <vt:lpstr>Near-term and Mid-term Vision</vt:lpstr>
      <vt:lpstr>Developing AMIDOL During a Crisis</vt:lpstr>
      <vt:lpstr>Developing AMIDOL During a Crisis</vt:lpstr>
      <vt:lpstr>Developing AMIDOL During a Crisis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209</cp:revision>
  <dcterms:created xsi:type="dcterms:W3CDTF">2014-09-29T19:50:07Z</dcterms:created>
  <dcterms:modified xsi:type="dcterms:W3CDTF">2020-03-31T15:37:36Z</dcterms:modified>
</cp:coreProperties>
</file>